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309" r:id="rId2"/>
    <p:sldId id="341" r:id="rId3"/>
    <p:sldId id="274" r:id="rId4"/>
    <p:sldId id="322" r:id="rId5"/>
    <p:sldId id="323" r:id="rId6"/>
    <p:sldId id="324" r:id="rId7"/>
    <p:sldId id="352" r:id="rId8"/>
    <p:sldId id="353" r:id="rId9"/>
    <p:sldId id="354" r:id="rId10"/>
    <p:sldId id="328" r:id="rId11"/>
    <p:sldId id="329" r:id="rId12"/>
    <p:sldId id="279" r:id="rId13"/>
    <p:sldId id="355" r:id="rId14"/>
    <p:sldId id="321" r:id="rId15"/>
    <p:sldId id="334" r:id="rId16"/>
    <p:sldId id="335" r:id="rId17"/>
    <p:sldId id="336" r:id="rId18"/>
    <p:sldId id="337" r:id="rId19"/>
    <p:sldId id="345" r:id="rId20"/>
    <p:sldId id="338" r:id="rId21"/>
    <p:sldId id="340" r:id="rId22"/>
    <p:sldId id="342" r:id="rId23"/>
    <p:sldId id="350" r:id="rId24"/>
    <p:sldId id="351" r:id="rId25"/>
    <p:sldId id="332" r:id="rId26"/>
    <p:sldId id="349" r:id="rId27"/>
    <p:sldId id="331" r:id="rId28"/>
    <p:sldId id="333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17B1B-41D8-458A-A228-9B88A980ABAA}" v="6" dt="2020-01-31T11:28:48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383" autoAdjust="0"/>
  </p:normalViewPr>
  <p:slideViewPr>
    <p:cSldViewPr>
      <p:cViewPr varScale="1">
        <p:scale>
          <a:sx n="82" d="100"/>
          <a:sy n="82" d="100"/>
        </p:scale>
        <p:origin x="14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FBE17B1B-41D8-458A-A228-9B88A980ABAA}"/>
    <pc:docChg chg="modSld">
      <pc:chgData name="Jo Claes" userId="d64208f3-0076-4064-b6ac-7d8ee9dc279f" providerId="ADAL" clId="{FBE17B1B-41D8-458A-A228-9B88A980ABAA}" dt="2020-01-31T11:28:56.265" v="13" actId="1036"/>
      <pc:docMkLst>
        <pc:docMk/>
      </pc:docMkLst>
      <pc:sldChg chg="modSp">
        <pc:chgData name="Jo Claes" userId="d64208f3-0076-4064-b6ac-7d8ee9dc279f" providerId="ADAL" clId="{FBE17B1B-41D8-458A-A228-9B88A980ABAA}" dt="2020-01-31T11:28:56.265" v="13" actId="1036"/>
        <pc:sldMkLst>
          <pc:docMk/>
          <pc:sldMk cId="0" sldId="331"/>
        </pc:sldMkLst>
        <pc:spChg chg="mod">
          <ac:chgData name="Jo Claes" userId="d64208f3-0076-4064-b6ac-7d8ee9dc279f" providerId="ADAL" clId="{FBE17B1B-41D8-458A-A228-9B88A980ABAA}" dt="2020-01-31T11:28:56.265" v="13" actId="1036"/>
          <ac:spMkLst>
            <pc:docMk/>
            <pc:sldMk cId="0" sldId="331"/>
            <ac:spMk id="45058" creationId="{00000000-0000-0000-0000-000000000000}"/>
          </ac:spMkLst>
        </pc:spChg>
      </pc:sldChg>
    </pc:docChg>
  </pc:docChgLst>
  <pc:docChgLst>
    <pc:chgData name="Jo Claes" userId="d64208f3-0076-4064-b6ac-7d8ee9dc279f" providerId="ADAL" clId="{2A991BBB-2AC3-4EC2-B32D-9567BA046E3E}"/>
    <pc:docChg chg="modSld">
      <pc:chgData name="Jo Claes" userId="d64208f3-0076-4064-b6ac-7d8ee9dc279f" providerId="ADAL" clId="{2A991BBB-2AC3-4EC2-B32D-9567BA046E3E}" dt="2019-12-13T12:08:39.663" v="0"/>
      <pc:docMkLst>
        <pc:docMk/>
      </pc:docMkLst>
      <pc:sldChg chg="modSp">
        <pc:chgData name="Jo Claes" userId="d64208f3-0076-4064-b6ac-7d8ee9dc279f" providerId="ADAL" clId="{2A991BBB-2AC3-4EC2-B32D-9567BA046E3E}" dt="2019-12-13T12:08:39.663" v="0"/>
        <pc:sldMkLst>
          <pc:docMk/>
          <pc:sldMk cId="0" sldId="331"/>
        </pc:sldMkLst>
        <pc:spChg chg="mod">
          <ac:chgData name="Jo Claes" userId="d64208f3-0076-4064-b6ac-7d8ee9dc279f" providerId="ADAL" clId="{2A991BBB-2AC3-4EC2-B32D-9567BA046E3E}" dt="2019-12-13T12:08:39.663" v="0"/>
          <ac:spMkLst>
            <pc:docMk/>
            <pc:sldMk cId="0" sldId="331"/>
            <ac:spMk id="4505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5639A1-67A8-4B47-A72F-813EB685D190}" type="datetimeFigureOut">
              <a:rPr lang="fr-FR"/>
              <a:pPr>
                <a:defRPr/>
              </a:pPr>
              <a:t>31/01/2020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078871-F941-4618-8875-915D1300690A}" type="slidenum">
              <a:rPr lang="fr-FR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>
              <a:solidFill>
                <a:srgbClr val="0070C0"/>
              </a:solidFill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070CAE-98D3-4734-857B-2DCA3E353485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0C1B3-96F9-4E0C-882F-9FCDF8FB0697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i="1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1B5605-7B25-4355-96F3-D01021B8FCA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5BBAF0-08E1-4E09-B18A-93664DCCC645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8C00-0BF5-41C7-87D7-780EF618157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3992-B1AB-46C6-967F-8DDDB1759A7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A4A8D-7CAB-4BB3-96E3-C566398C1EB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B115-2816-43FA-96B1-E67979F5FA9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35D7-14DC-4771-93D4-7C9058E0E738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14CD-665E-46F5-8B32-665647FE51D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AF2D-9626-445F-B5D3-8B9104BEADF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23CD-044F-4B12-9F28-AC22B2589F7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4BF6-6571-484D-BC87-27B7C7911D5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CD012-59F5-4099-BF7E-74C0BB2A2AE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6C5C-CB9D-482B-8F10-AFAEDAA78338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150" y="6597650"/>
            <a:ext cx="396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B5E414-2621-4D9A-8F60-CF9A3F9A11EE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/>
              <a:t>Finiture superficiali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stainless.org/Files/issf/non-image-files/PDF/Euro_Inox/Electropolishing_IT.pdf" TargetMode="External"/><Relationship Id="rId13" Type="http://schemas.openxmlformats.org/officeDocument/2006/relationships/hyperlink" Target="http://cambridgearchitectural.com/" TargetMode="External"/><Relationship Id="rId3" Type="http://schemas.openxmlformats.org/officeDocument/2006/relationships/hyperlink" Target="http://www.worldstainless.org/Files/issf/non-image-files/PDF/Euro_Inox/Finishes02_IT.pdf" TargetMode="External"/><Relationship Id="rId7" Type="http://schemas.openxmlformats.org/officeDocument/2006/relationships/hyperlink" Target="http://www.poligrat.de/home/" TargetMode="External"/><Relationship Id="rId12" Type="http://schemas.openxmlformats.org/officeDocument/2006/relationships/hyperlink" Target="https://www.exyd.com/waterfront-building.html" TargetMode="External"/><Relationship Id="rId2" Type="http://schemas.openxmlformats.org/officeDocument/2006/relationships/notesSlide" Target="../notesSlides/notesSlide27.xml"/><Relationship Id="rId16" Type="http://schemas.openxmlformats.org/officeDocument/2006/relationships/hyperlink" Target="http://www.worldstainless.org/Files/issf/non-image-files/PDF/Euro_Inox/RoughnessMeasurement_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ginox.com/sites/default/files/public/Triptyque%20Lusignan_web.pdf" TargetMode="External"/><Relationship Id="rId11" Type="http://schemas.openxmlformats.org/officeDocument/2006/relationships/hyperlink" Target="http://cambridgearchitectural.com/projects/ft-lauderdale-hollywood-international-airport-rental-car-center" TargetMode="External"/><Relationship Id="rId5" Type="http://schemas.openxmlformats.org/officeDocument/2006/relationships/hyperlink" Target="http://www.bssa.org.uk/topics.php?article=47" TargetMode="External"/><Relationship Id="rId15" Type="http://schemas.openxmlformats.org/officeDocument/2006/relationships/hyperlink" Target="http://www.diedrahtweber-architektur.com/de/anwendungen-architekturgewebe/medienfassade/" TargetMode="External"/><Relationship Id="rId10" Type="http://schemas.openxmlformats.org/officeDocument/2006/relationships/hyperlink" Target="http://www.worldstainless.org/Files/issf/non-image-files/PDF/Euro_Inox/3D_Finishes_IT.pdf" TargetMode="External"/><Relationship Id="rId4" Type="http://schemas.openxmlformats.org/officeDocument/2006/relationships/hyperlink" Target="http://www.ssina.com/download_a_file/special_finishes.pdf" TargetMode="External"/><Relationship Id="rId9" Type="http://schemas.openxmlformats.org/officeDocument/2006/relationships/hyperlink" Target="http://www.legrand-sgm.fr/" TargetMode="External"/><Relationship Id="rId14" Type="http://schemas.openxmlformats.org/officeDocument/2006/relationships/hyperlink" Target="https://gkd.de/architekturgewebe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stainless.org/Files/issf/non-image-files/PDF/Euro_Inox/RoughnessMeasurement_E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Presentazione di supporto per i docenti di Architettura/Ingegneria civile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969696"/>
                </a:solidFill>
              </a:rPr>
              <a:t>Capitolo 08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4000" b="1" dirty="0">
                <a:solidFill>
                  <a:srgbClr val="969696"/>
                </a:solidFill>
              </a:rPr>
              <a:t>Superfici</a:t>
            </a:r>
            <a:r>
              <a:rPr lang="it-IT" dirty="0"/>
              <a:t> </a:t>
            </a:r>
            <a:r>
              <a:rPr lang="it-IT" sz="4000" b="1" dirty="0">
                <a:solidFill>
                  <a:srgbClr val="969696"/>
                </a:solidFill>
              </a:rPr>
              <a:t>di acciaio inossidabile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4C1C61-CF09-4E44-ABCB-409AC7040E42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Finiture brevettate</a:t>
            </a:r>
            <a:r>
              <a:rPr lang="it-IT" baseline="50000" dirty="0"/>
              <a:t> 4,5</a:t>
            </a:r>
            <a:br>
              <a:rPr dirty="0"/>
            </a:br>
            <a:r>
              <a:rPr lang="it-IT" sz="2000" dirty="0"/>
              <a:t>Molte finiture specifiche e brevettate sono disponibili presso aziende specializzate</a:t>
            </a:r>
            <a:br>
              <a:rPr sz="2000" dirty="0"/>
            </a:br>
            <a:r>
              <a:rPr lang="it-IT" sz="2000" dirty="0"/>
              <a:t>Di seguito alcuni esempi</a:t>
            </a: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789363"/>
            <a:ext cx="2886075" cy="1079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229225"/>
            <a:ext cx="2886075" cy="1079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5522913" y="2349500"/>
            <a:ext cx="3152775" cy="3959225"/>
            <a:chOff x="4644009" y="2349000"/>
            <a:chExt cx="3152925" cy="3960320"/>
          </a:xfrm>
        </p:grpSpPr>
        <p:pic>
          <p:nvPicPr>
            <p:cNvPr id="2663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44009" y="2349000"/>
              <a:ext cx="3122547" cy="108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632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8560" y="3789160"/>
              <a:ext cx="3118108" cy="108000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6633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59187" y="5229320"/>
              <a:ext cx="3137747" cy="108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662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01D1C0-ACF0-4CE0-AC6C-0546AB3A490E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>
              <a:cs typeface="Arial" charset="0"/>
            </a:endParaRPr>
          </a:p>
        </p:txBody>
      </p:sp>
      <p:pic>
        <p:nvPicPr>
          <p:cNvPr id="26630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8163" y="2347913"/>
            <a:ext cx="2887662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it-IT"/>
              <a:t>Lucidatura elettrolitica</a:t>
            </a:r>
            <a:r>
              <a:rPr lang="it-IT" baseline="50000"/>
              <a:t> 6</a:t>
            </a:r>
            <a:endParaRPr lang="it-IT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8" y="1600200"/>
            <a:ext cx="3908425" cy="2686050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it-IT" sz="2000"/>
              <a:t>Produce</a:t>
            </a:r>
            <a:r>
              <a:rPr lang="it-IT"/>
              <a:t> </a:t>
            </a:r>
            <a:r>
              <a:rPr lang="it-IT" sz="2000"/>
              <a:t>superfici riflettenti</a:t>
            </a:r>
            <a:r>
              <a:rPr lang="it-IT"/>
              <a:t> </a:t>
            </a:r>
            <a:r>
              <a:rPr lang="it-IT" sz="2000"/>
              <a:t>brillanti che</a:t>
            </a:r>
            <a:r>
              <a:rPr lang="it-IT"/>
              <a:t> </a:t>
            </a:r>
            <a:r>
              <a:rPr lang="it-IT" sz="2000"/>
              <a:t>presentano</a:t>
            </a:r>
          </a:p>
          <a:p>
            <a:pPr marL="0" indent="0">
              <a:lnSpc>
                <a:spcPct val="90000"/>
              </a:lnSpc>
            </a:pPr>
            <a:r>
              <a:rPr lang="it-IT" sz="2000"/>
              <a:t>Ottima resistenza alla corrosione per qualsiasi grado</a:t>
            </a:r>
          </a:p>
          <a:p>
            <a:pPr marL="0" indent="0">
              <a:lnSpc>
                <a:spcPct val="90000"/>
              </a:lnSpc>
            </a:pPr>
            <a:r>
              <a:rPr lang="it-IT" sz="2000"/>
              <a:t>Disinfezione e pulibilità</a:t>
            </a:r>
            <a:r>
              <a:rPr lang="it-IT"/>
              <a:t> </a:t>
            </a:r>
            <a:r>
              <a:rPr lang="it-IT" sz="2000"/>
              <a:t>più facili</a:t>
            </a:r>
          </a:p>
          <a:p>
            <a:pPr marL="0" indent="0">
              <a:lnSpc>
                <a:spcPct val="90000"/>
              </a:lnSpc>
            </a:pPr>
            <a:r>
              <a:rPr lang="it-IT" sz="2000"/>
              <a:t>Eliminazione</a:t>
            </a:r>
            <a:r>
              <a:rPr lang="it-IT"/>
              <a:t> </a:t>
            </a:r>
            <a:r>
              <a:rPr lang="it-IT" sz="2000"/>
              <a:t>più facile dei graffiti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it-IT" sz="200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it-IT" sz="2000"/>
              <a:t>Tuttavia</a:t>
            </a:r>
          </a:p>
          <a:p>
            <a:pPr marL="0" indent="0">
              <a:lnSpc>
                <a:spcPct val="90000"/>
              </a:lnSpc>
            </a:pPr>
            <a:r>
              <a:rPr lang="it-IT" sz="2000"/>
              <a:t>Irregolarità superficiali sono più visibili</a:t>
            </a:r>
          </a:p>
          <a:p>
            <a:pPr marL="0" indent="0">
              <a:lnSpc>
                <a:spcPct val="90000"/>
              </a:lnSpc>
            </a:pPr>
            <a:r>
              <a:rPr lang="it-IT" sz="2000"/>
              <a:t>Così come graffi e rigature meccaniche</a:t>
            </a:r>
          </a:p>
        </p:txBody>
      </p:sp>
      <p:sp>
        <p:nvSpPr>
          <p:cNvPr id="2867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FDC69A-466A-4953-953E-F67B7904C841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/>
              <a:t>Pallinatura</a:t>
            </a:r>
            <a:r>
              <a:rPr lang="it-IT" dirty="0"/>
              <a:t> </a:t>
            </a:r>
            <a:r>
              <a:rPr lang="it-IT" baseline="30000" dirty="0"/>
              <a:t>8</a:t>
            </a:r>
            <a:br>
              <a:rPr dirty="0"/>
            </a:br>
            <a:r>
              <a:rPr lang="it-IT" sz="2000" dirty="0"/>
              <a:t>L'aspetto può essere alterato da diversi materiali di sabbiatura,</a:t>
            </a:r>
            <a:br>
              <a:rPr sz="2000" dirty="0"/>
            </a:br>
            <a:r>
              <a:rPr lang="it-IT" sz="2000" dirty="0"/>
              <a:t> ad es. granuli di vetro (sopra) o vetro macinato (sotto)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325" y="1963738"/>
            <a:ext cx="3368675" cy="12795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3325" y="3429000"/>
            <a:ext cx="3368675" cy="12969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77FEC-B8C8-424B-B1C6-117F6E7AA527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N.B.: </a:t>
            </a:r>
          </a:p>
        </p:txBody>
      </p:sp>
      <p:sp>
        <p:nvSpPr>
          <p:cNvPr id="30722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4E55BE-EFA7-4441-BE01-86C95D3F8C3B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>
              <a:cs typeface="Arial" charset="0"/>
            </a:endParaRPr>
          </a:p>
        </p:txBody>
      </p:sp>
      <p:sp>
        <p:nvSpPr>
          <p:cNvPr id="30723" name="ZoneTexte 3"/>
          <p:cNvSpPr txBox="1">
            <a:spLocks noChangeArrowheads="1"/>
          </p:cNvSpPr>
          <p:nvPr/>
        </p:nvSpPr>
        <p:spPr bwMode="auto">
          <a:xfrm>
            <a:off x="457200" y="1670050"/>
            <a:ext cx="81470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Calibri" pitchFamily="34" charset="0"/>
              </a:rPr>
              <a:t>Esistono molti gradi diversi di acciaio inossidabile, che offrono soluzioni per un'ampia gamma di problemi di progettazione, dalla resistenza alla corrosione persino negli ambienti più aggressivi fino a requisiti di resistenza elevati; e dalla facilità di formatura alla facilità di saldatura. Analogamente, gli acciai inossidabili offrono un'ampia gamma di finiture superficiali che possono aiutare l'architetto a ottenere l'aspetto estetico desiderato. Le finiture superficiali prevedono un'ampia gamma di possibilità: da modelli opachi con lucidatura dolce a modelli strutturati, colori fino a finiture a specchio altamente lucidate. Il progettista ha quindi a disposizione un'ampia gamma di opzioni. </a:t>
            </a:r>
          </a:p>
          <a:p>
            <a:endParaRPr lang="it-IT" sz="2000">
              <a:latin typeface="Calibri" pitchFamily="34" charset="0"/>
            </a:endParaRPr>
          </a:p>
          <a:p>
            <a:r>
              <a:rPr lang="it-IT" sz="2000" b="1">
                <a:latin typeface="Calibri" pitchFamily="34" charset="0"/>
              </a:rPr>
              <a:t>Occorre prestare attenzione quando si usano le finiture superficiali lucide per garantire che non creino involontariamente problemi di riflettività del calore o di abbagliamento. In fase di progettazione, una particolare attenzione deve essere dedicate alle facciate degli edifici esposte al sole e alle aree concave.</a:t>
            </a:r>
          </a:p>
          <a:p>
            <a:endParaRPr lang="it-IT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3200"/>
              <a:t>Gli architetti usano quotidianamente un campionario di finiture superficiali disponibili sugli acciai inossidabili </a:t>
            </a:r>
            <a:r>
              <a:rPr lang="it-IT" sz="3200" baseline="50000"/>
              <a:t>7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49725"/>
            <a:ext cx="6400800" cy="175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Nel capitolo 2</a:t>
            </a:r>
            <a:r>
              <a:rPr lang="it-IT"/>
              <a:t> </a:t>
            </a:r>
            <a:r>
              <a:rPr lang="it-IT" dirty="0">
                <a:solidFill>
                  <a:schemeClr val="tx1"/>
                </a:solidFill>
              </a:rPr>
              <a:t>troverete</a:t>
            </a:r>
            <a:r>
              <a:rPr lang="it-IT"/>
              <a:t> </a:t>
            </a:r>
            <a:r>
              <a:rPr lang="it-IT" dirty="0">
                <a:solidFill>
                  <a:schemeClr val="tx1"/>
                </a:solidFill>
              </a:rPr>
              <a:t>alcuni</a:t>
            </a:r>
            <a:r>
              <a:rPr lang="it-IT"/>
              <a:t>  </a:t>
            </a:r>
            <a:r>
              <a:rPr lang="it-IT" dirty="0">
                <a:solidFill>
                  <a:schemeClr val="tx1"/>
                </a:solidFill>
              </a:rPr>
              <a:t>esempi</a:t>
            </a:r>
            <a:r>
              <a:rPr lang="it-IT"/>
              <a:t> </a:t>
            </a:r>
            <a:r>
              <a:rPr lang="it-IT" dirty="0">
                <a:solidFill>
                  <a:schemeClr val="tx1"/>
                </a:solidFill>
              </a:rPr>
              <a:t>di edifici per i quali la finitura superficiale è essenziale per l'aspetto estetico</a:t>
            </a: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100F4-D310-4B1C-8165-3D76F5352052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2 - Finiture tridimensionali </a:t>
            </a:r>
            <a:r>
              <a:rPr lang="it-IT" baseline="50000"/>
              <a:t>9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ossia</a:t>
            </a:r>
            <a:r>
              <a:rPr lang="it-IT"/>
              <a:t> </a:t>
            </a:r>
            <a:r>
              <a:rPr lang="it-IT" dirty="0">
                <a:solidFill>
                  <a:schemeClr val="tx1"/>
                </a:solidFill>
              </a:rPr>
              <a:t>caratteristiche</a:t>
            </a:r>
            <a:r>
              <a:rPr lang="it-IT"/>
              <a:t> </a:t>
            </a:r>
            <a:r>
              <a:rPr lang="it-IT" dirty="0">
                <a:solidFill>
                  <a:schemeClr val="tx1"/>
                </a:solidFill>
              </a:rPr>
              <a:t>tridimensionali più profonde</a:t>
            </a:r>
            <a:r>
              <a:rPr lang="it-IT"/>
              <a:t> </a:t>
            </a:r>
            <a:r>
              <a:rPr lang="it-IT" dirty="0">
                <a:solidFill>
                  <a:schemeClr val="tx1"/>
                </a:solidFill>
              </a:rPr>
              <a:t>rispetto ai modelli ottenuti con goffratura, punzonatura, taglio, profilatura…. 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solitamente eseguite su macchine computerizzate</a:t>
            </a:r>
          </a:p>
          <a:p>
            <a:pPr fontAlgn="auto">
              <a:spcAft>
                <a:spcPts val="0"/>
              </a:spcAft>
              <a:defRPr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A5FB52-C53E-45C6-81E1-28FDF6FC982F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Modelli goffrati </a:t>
            </a:r>
            <a:r>
              <a:rPr lang="it-IT" baseline="50000"/>
              <a:t>9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226A81-24F5-4D0B-99FF-19B995F1D92F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>
              <a:cs typeface="Arial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2124075"/>
            <a:ext cx="3773487" cy="182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0275" y="4303713"/>
            <a:ext cx="3784600" cy="184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" y="4303713"/>
            <a:ext cx="3773487" cy="184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0275" y="2124075"/>
            <a:ext cx="3784600" cy="182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Forme irregolari</a:t>
            </a:r>
            <a:r>
              <a:rPr lang="it-IT" sz="3200" baseline="50000"/>
              <a:t>9</a:t>
            </a:r>
            <a:r>
              <a:rPr lang="it-IT" sz="3200"/>
              <a:t> (simili agli effetti creati da superfici liquide)</a:t>
            </a: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21AA6E-9AB3-44FC-8B2B-841DEBB65818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>
              <a:cs typeface="Arial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4275" y="1468438"/>
            <a:ext cx="3038475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6450" y="4305300"/>
            <a:ext cx="3076575" cy="248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4275" y="4305300"/>
            <a:ext cx="3038475" cy="248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6450" y="1468438"/>
            <a:ext cx="3076575" cy="252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Lamiera forata </a:t>
            </a:r>
            <a:r>
              <a:rPr lang="it-IT" baseline="50000"/>
              <a:t>9</a:t>
            </a:r>
          </a:p>
        </p:txBody>
      </p:sp>
      <p:sp>
        <p:nvSpPr>
          <p:cNvPr id="358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393A09-2398-4250-AF05-43EA4AD6083B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>
              <a:cs typeface="Arial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238" y="1319213"/>
            <a:ext cx="3687762" cy="299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2188" y="1319213"/>
            <a:ext cx="2754312" cy="299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AutoShape 2" descr="http://www.yq-stainlesssteelmesh.com/Utp/2013753148960.jpg"/>
          <p:cNvSpPr>
            <a:spLocks noChangeAspect="1" noChangeArrowheads="1"/>
          </p:cNvSpPr>
          <p:nvPr/>
        </p:nvSpPr>
        <p:spPr bwMode="auto">
          <a:xfrm>
            <a:off x="155575" y="-1608138"/>
            <a:ext cx="5362575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4238" y="4546600"/>
            <a:ext cx="3687762" cy="212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AutoShape 5" descr="http://2.imimg.com/data2/PS/RT/MY-1643219/perforated-stainless-steel-sheets-250x250.jpg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2188" y="4589463"/>
            <a:ext cx="2754312" cy="207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" y="7938"/>
            <a:ext cx="8229600" cy="815975"/>
          </a:xfrm>
        </p:spPr>
        <p:txBody>
          <a:bodyPr>
            <a:normAutofit/>
          </a:bodyPr>
          <a:lstStyle/>
          <a:p>
            <a:r>
              <a:rPr lang="it-IT" sz="2500"/>
              <a:t>Pannelli di vetro semi-trasparenti con</a:t>
            </a:r>
            <a:r>
              <a:rPr lang="it-IT" sz="3200"/>
              <a:t> </a:t>
            </a:r>
            <a:r>
              <a:rPr lang="it-IT" sz="2500"/>
              <a:t>lamiera forata</a:t>
            </a:r>
            <a:r>
              <a:rPr lang="it-IT" sz="3200"/>
              <a:t> </a:t>
            </a:r>
            <a:r>
              <a:rPr lang="it-IT" sz="2500" baseline="30000"/>
              <a:t>10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A0459D-A846-4C1C-81AE-0BB8BAED45B7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>
              <a:cs typeface="Arial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 l="43663" r="1288" b="48627"/>
          <a:stretch>
            <a:fillRect/>
          </a:stretch>
        </p:blipFill>
        <p:spPr bwMode="auto">
          <a:xfrm>
            <a:off x="4721225" y="1079500"/>
            <a:ext cx="3960813" cy="278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 l="45413" t="60437" r="6941" b="674"/>
          <a:stretch>
            <a:fillRect/>
          </a:stretch>
        </p:blipFill>
        <p:spPr bwMode="auto">
          <a:xfrm>
            <a:off x="4721225" y="3971925"/>
            <a:ext cx="3960813" cy="2436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412875"/>
            <a:ext cx="3263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Indice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it-IT"/>
              <a:t>Finiture di acciaio inossidabile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t-IT"/>
              <a:t>Superfici tridimensionali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t-IT"/>
              <a:t>Griglie in tessuto metallico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it-IT"/>
              <a:t>Riferimenti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7AF9CD-BC8C-489F-9266-D5D9B738D83E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Reti stirate</a:t>
            </a:r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554A94-A9B0-41DF-B1CB-4F06A41E135C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>
              <a:cs typeface="Arial" charset="0"/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/>
          <a:srcRect l="2260" t="3848" r="1910" b="68111"/>
          <a:stretch>
            <a:fillRect/>
          </a:stretch>
        </p:blipFill>
        <p:spPr bwMode="auto">
          <a:xfrm>
            <a:off x="2635250" y="1892300"/>
            <a:ext cx="3340100" cy="139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 l="2086" t="71667" r="2086" b="1382"/>
          <a:stretch>
            <a:fillRect/>
          </a:stretch>
        </p:blipFill>
        <p:spPr bwMode="auto">
          <a:xfrm>
            <a:off x="2635250" y="5278438"/>
            <a:ext cx="3340100" cy="133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/>
          <a:srcRect l="4013" t="38074" r="159" b="34615"/>
          <a:stretch>
            <a:fillRect/>
          </a:stretch>
        </p:blipFill>
        <p:spPr bwMode="auto">
          <a:xfrm>
            <a:off x="2635250" y="3603625"/>
            <a:ext cx="3340100" cy="135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68313" y="100013"/>
            <a:ext cx="8229600" cy="633412"/>
          </a:xfrm>
        </p:spPr>
        <p:txBody>
          <a:bodyPr/>
          <a:lstStyle/>
          <a:p>
            <a:r>
              <a:rPr lang="it-IT" sz="2800"/>
              <a:t>Combinazione di tecniche </a:t>
            </a:r>
            <a:r>
              <a:rPr lang="it-IT" sz="2800" baseline="30000"/>
              <a:t>11</a:t>
            </a:r>
          </a:p>
        </p:txBody>
      </p:sp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1579563"/>
            <a:ext cx="5162550" cy="516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75" y="4405313"/>
            <a:ext cx="3670300" cy="233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179388" y="692150"/>
            <a:ext cx="85693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>
                <a:latin typeface="Calibri" pitchFamily="34" charset="0"/>
              </a:rPr>
              <a:t>Stockholm Waterfront Building: </a:t>
            </a:r>
            <a:r>
              <a:rPr lang="it-IT">
                <a:latin typeface="Calibri" pitchFamily="34" charset="0"/>
              </a:rPr>
              <a:t>soffitto in acciaio inossidabile in lamiera perforata e colorata che riproduce l'immagine del ghiaccio che si scioglie in basso a destra </a:t>
            </a:r>
          </a:p>
        </p:txBody>
      </p:sp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2875" y="2370138"/>
            <a:ext cx="3670300" cy="1992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E35C19-70FD-4230-B3D9-7C369A9A65E3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3 - Tele in tessuto metallico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29A674-2F25-4B05-91A9-BA18A63A5B1C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Standard </a:t>
            </a:r>
            <a:r>
              <a:rPr lang="it-IT" baseline="50000"/>
              <a:t>12-14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435600" y="1600200"/>
            <a:ext cx="3251200" cy="4565650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/>
              <a:t>È disponibile un ampio set di forme di tessuto metallico e di modelli, con possibilità di adattare</a:t>
            </a:r>
            <a:endParaRPr lang="it-IT" dirty="0"/>
          </a:p>
          <a:p>
            <a:pPr fontAlgn="auto">
              <a:spcAft>
                <a:spcPts val="0"/>
              </a:spcAft>
              <a:defRPr/>
            </a:pPr>
            <a:endParaRPr lang="it-IT" dirty="0"/>
          </a:p>
          <a:p>
            <a:pPr fontAlgn="auto">
              <a:spcAft>
                <a:spcPts val="0"/>
              </a:spcAft>
              <a:defRPr/>
            </a:pPr>
            <a:r>
              <a:rPr lang="it-IT"/>
              <a:t>rigidità</a:t>
            </a:r>
            <a:endParaRPr lang="it-IT" dirty="0"/>
          </a:p>
          <a:p>
            <a:pPr fontAlgn="auto">
              <a:spcAft>
                <a:spcPts val="0"/>
              </a:spcAft>
              <a:defRPr/>
            </a:pPr>
            <a:r>
              <a:rPr lang="it-IT"/>
              <a:t>area aperta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/>
              <a:t>diffusione della luce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/>
              <a:t>trasparenza acustica</a:t>
            </a:r>
            <a:endParaRPr lang="it-IT" dirty="0"/>
          </a:p>
          <a:p>
            <a:pPr fontAlgn="auto">
              <a:spcAft>
                <a:spcPts val="0"/>
              </a:spcAft>
              <a:defRPr/>
            </a:pPr>
            <a:r>
              <a:rPr lang="it-IT"/>
              <a:t>colore</a:t>
            </a:r>
            <a:endParaRPr lang="it-IT" dirty="0"/>
          </a:p>
          <a:p>
            <a:pPr fontAlgn="auto">
              <a:spcAft>
                <a:spcPts val="0"/>
              </a:spcAft>
              <a:defRPr/>
            </a:pPr>
            <a:r>
              <a:rPr lang="it-IT"/>
              <a:t>ecc....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A8B8-92D6-461F-9E77-FC48AF20EAB0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>
              <a:cs typeface="Arial" charset="0"/>
            </a:endParaRPr>
          </a:p>
        </p:txBody>
      </p:sp>
      <p:pic>
        <p:nvPicPr>
          <p:cNvPr id="40964" name="Picture 4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05263"/>
            <a:ext cx="2159000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5" name="Picture 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600200"/>
            <a:ext cx="2159000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6" name="Picture 4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1600200"/>
            <a:ext cx="2160587" cy="216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7" name="Picture 5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4005263"/>
            <a:ext cx="2160587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Esempi di decorazione</a:t>
            </a:r>
            <a:r>
              <a:rPr lang="it-IT"/>
              <a:t> </a:t>
            </a:r>
            <a:r>
              <a:rPr lang="it-IT" sz="3200"/>
              <a:t>con</a:t>
            </a:r>
            <a:r>
              <a:rPr lang="it-IT"/>
              <a:t> </a:t>
            </a:r>
            <a:r>
              <a:rPr lang="it-IT" sz="3200"/>
              <a:t>tele</a:t>
            </a:r>
            <a:r>
              <a:rPr lang="it-IT"/>
              <a:t> </a:t>
            </a:r>
            <a:r>
              <a:rPr lang="it-IT" sz="3200"/>
              <a:t>in acciaio</a:t>
            </a:r>
            <a:r>
              <a:rPr lang="it-IT"/>
              <a:t> </a:t>
            </a:r>
            <a:r>
              <a:rPr lang="it-IT" sz="3200"/>
              <a:t>inossidabile</a:t>
            </a: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4904E-9F73-4DAE-89B2-22FE85F002B1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>
              <a:cs typeface="Arial" charset="0"/>
            </a:endParaRPr>
          </a:p>
        </p:txBody>
      </p:sp>
      <p:pic>
        <p:nvPicPr>
          <p:cNvPr id="41987" name="Picture 4" descr="D:\Mes images\02 professionnel\Batilux\donnees table inter\2_foin\Matières lumières et transparences\scenographie P Lion 4 photo Dominique Azamb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817688"/>
            <a:ext cx="7561263" cy="470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200"/>
              <a:t>Decorazione esterna con tela d'acciaio inossidabile</a:t>
            </a:r>
          </a:p>
        </p:txBody>
      </p:sp>
      <p:sp>
        <p:nvSpPr>
          <p:cNvPr id="43010" name="Text Placeholder 4"/>
          <p:cNvSpPr>
            <a:spLocks noGrp="1"/>
          </p:cNvSpPr>
          <p:nvPr>
            <p:ph type="body" sz="half" idx="2"/>
          </p:nvPr>
        </p:nvSpPr>
        <p:spPr>
          <a:xfrm>
            <a:off x="468313" y="1412875"/>
            <a:ext cx="3008312" cy="4691063"/>
          </a:xfrm>
        </p:spPr>
        <p:txBody>
          <a:bodyPr/>
          <a:lstStyle/>
          <a:p>
            <a:pPr algn="just"/>
            <a:r>
              <a:rPr lang="it-IT" sz="2000"/>
              <a:t>La tela d'acciaio inossidabile è ampiamente utilizzata per le decorazioni. Permette di ottenere effetti speciali come luci (con LED) come mostrato (sede centrale Swarovski Building)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fld id="{FCB642F7-1187-4397-BB6E-0910DF2E3862}" type="slidenum">
              <a:rPr lang="fr-BE" sz="1800">
                <a:cs typeface="Arial" charset="0"/>
              </a:rPr>
              <a:pPr algn="just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 sz="1800">
              <a:cs typeface="Arial" charset="0"/>
            </a:endParaRPr>
          </a:p>
        </p:txBody>
      </p:sp>
      <p:pic>
        <p:nvPicPr>
          <p:cNvPr id="43012" name="Picture 3" descr="D:\Mes docs\ISSF_Closed_projects\ISSF_pptes_Hors_Corrosion\photos\Swarovski Projekt Bil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3200" y="0"/>
            <a:ext cx="466248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Acciaio inossidabile intrecciato con LED </a:t>
            </a:r>
            <a:r>
              <a:rPr lang="it-IT" baseline="50000"/>
              <a:t>13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47D73E-79B6-449A-89C8-C1F797D18A3D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>
              <a:cs typeface="Arial" charset="0"/>
            </a:endParaRPr>
          </a:p>
        </p:txBody>
      </p:sp>
      <p:sp>
        <p:nvSpPr>
          <p:cNvPr id="44035" name="AutoShape 4" descr="http://www.gkd.de/uploads/pics/GKD_BU03_Atelier_Torce_pic01.jpg"/>
          <p:cNvSpPr>
            <a:spLocks noChangeAspect="1" noChangeArrowheads="1"/>
          </p:cNvSpPr>
          <p:nvPr/>
        </p:nvSpPr>
        <p:spPr bwMode="auto">
          <a:xfrm>
            <a:off x="155575" y="-2438400"/>
            <a:ext cx="76200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440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2230438"/>
            <a:ext cx="3460751" cy="4627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2588" y="2230438"/>
            <a:ext cx="6002337" cy="462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8" name="AutoShape 7" descr="http://www.gkd.de/typo3temp/pics/Mediamesh_02_f63dec73ff.jpg"/>
          <p:cNvSpPr>
            <a:spLocks noChangeAspect="1" noChangeArrowheads="1"/>
          </p:cNvSpPr>
          <p:nvPr/>
        </p:nvSpPr>
        <p:spPr bwMode="auto">
          <a:xfrm>
            <a:off x="155575" y="-1157288"/>
            <a:ext cx="1809750" cy="241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4 - Riferimenti e fonti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196999"/>
            <a:ext cx="8229600" cy="50403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3"/>
              </a:rPr>
              <a:t>https://www.worldstainless.org/Files/issf/non-image-files/PDF/Euro_Inox/Finishes02_IT.pdf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4"/>
              </a:rPr>
              <a:t>http://www.ssina.com/download_a_file/special_finishes.pdf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5"/>
              </a:rPr>
              <a:t>http://www.bssa.org.uk/topics.php?article=47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hlinkClick r:id="rId6"/>
              </a:rPr>
              <a:t>www.uginox.com/sites/default/files/public/Triptyque%20Lusignan_web.pdf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7"/>
              </a:rPr>
              <a:t>http://www.poligrat.de/home/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8"/>
              </a:rPr>
              <a:t>https://www.worldstainless.org/Files/issf/non-image-files/PDF/Euro_Inox/Electropolishing_IT.pdf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9"/>
              </a:rPr>
              <a:t>http://www.legrand-sgm.fr/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0"/>
              </a:rPr>
              <a:t>https://www.worldstainless.org/Files/issf/non-image-files/PDF/Euro_Inox/3D_Finishes_IT.pdf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1"/>
              </a:rPr>
              <a:t>https://cambridgearchitectural.com/projects/ft-lauderdale-hollywood-international-airport-rental-car-center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2"/>
              </a:rPr>
              <a:t>https://www.exyd.com/waterfront-building.html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3"/>
              </a:rPr>
              <a:t>http://cambridgearchitectural.com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4"/>
              </a:rPr>
              <a:t>https://gkd.de/architekturgewebe/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5"/>
              </a:rPr>
              <a:t>http://www.diedrahtweber-architektur.com/de/anwendungen-architekturgewebe/medienfassade/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6"/>
              </a:rPr>
              <a:t>http://www.worldstainless.org/Files/issf/non-image-files/PDF/Euro_Inox/RoughnessMeasurement_EN.pdf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5F376E-7FD2-4734-8A46-8810E0E69161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Grazie</a:t>
            </a:r>
          </a:p>
        </p:txBody>
      </p:sp>
      <p:sp>
        <p:nvSpPr>
          <p:cNvPr id="4608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21DEDD-0700-4DB7-BA2D-24D7071AEDBE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1 - Finiture di acciaio inossidabile </a:t>
            </a:r>
            <a:r>
              <a:rPr lang="it-IT" baseline="50000"/>
              <a:t>1,2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0825" y="1412875"/>
            <a:ext cx="7396163" cy="51847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3000"/>
              <a:t>Finiture di acciaieria</a:t>
            </a:r>
          </a:p>
          <a:p>
            <a:pPr>
              <a:lnSpc>
                <a:spcPct val="80000"/>
              </a:lnSpc>
            </a:pPr>
            <a:r>
              <a:rPr lang="it-IT" sz="3000"/>
              <a:t>Finiture con lucidatura meccanica e finiture spazzolate</a:t>
            </a:r>
          </a:p>
          <a:p>
            <a:pPr>
              <a:lnSpc>
                <a:spcPct val="80000"/>
              </a:lnSpc>
            </a:pPr>
            <a:r>
              <a:rPr lang="it-IT" sz="3000"/>
              <a:t>Finiture a rete</a:t>
            </a:r>
          </a:p>
          <a:p>
            <a:pPr>
              <a:lnSpc>
                <a:spcPct val="80000"/>
              </a:lnSpc>
            </a:pPr>
            <a:r>
              <a:rPr lang="it-IT" sz="3000"/>
              <a:t>Finiture pallinate</a:t>
            </a:r>
          </a:p>
          <a:p>
            <a:pPr>
              <a:lnSpc>
                <a:spcPct val="80000"/>
              </a:lnSpc>
            </a:pPr>
            <a:r>
              <a:rPr lang="it-IT" sz="3000"/>
              <a:t>Finiture elettrolucidate</a:t>
            </a:r>
          </a:p>
          <a:p>
            <a:pPr>
              <a:lnSpc>
                <a:spcPct val="80000"/>
              </a:lnSpc>
            </a:pPr>
            <a:r>
              <a:rPr lang="it-IT" sz="3000"/>
              <a:t>Finiture colorate</a:t>
            </a:r>
          </a:p>
          <a:p>
            <a:pPr>
              <a:lnSpc>
                <a:spcPct val="80000"/>
              </a:lnSpc>
            </a:pPr>
            <a:r>
              <a:rPr lang="it-IT" sz="3000"/>
              <a:t>Finiture colorate elettroliticamente</a:t>
            </a:r>
          </a:p>
          <a:p>
            <a:pPr>
              <a:lnSpc>
                <a:spcPct val="80000"/>
              </a:lnSpc>
            </a:pPr>
            <a:r>
              <a:rPr lang="it-IT" sz="3000"/>
              <a:t>Finiture colorate elettroliticamente e a rete</a:t>
            </a:r>
          </a:p>
          <a:p>
            <a:pPr>
              <a:lnSpc>
                <a:spcPct val="80000"/>
              </a:lnSpc>
            </a:pPr>
            <a:r>
              <a:rPr lang="it-IT" sz="3000"/>
              <a:t>Rivestimenti organici</a:t>
            </a:r>
          </a:p>
          <a:p>
            <a:pPr>
              <a:lnSpc>
                <a:spcPct val="80000"/>
              </a:lnSpc>
            </a:pPr>
            <a:r>
              <a:rPr lang="it-IT" sz="3000"/>
              <a:t>Finiture decorative specialistiche</a:t>
            </a:r>
          </a:p>
          <a:p>
            <a:pPr>
              <a:lnSpc>
                <a:spcPct val="80000"/>
              </a:lnSpc>
            </a:pPr>
            <a:endParaRPr lang="it-IT" sz="300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09E22D-9C15-4984-8053-C55BAD8B177C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156325" y="5340350"/>
            <a:ext cx="2663825" cy="143986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rgbClr val="C00000"/>
                </a:solidFill>
              </a:rPr>
              <a:t>Sono</a:t>
            </a:r>
            <a:r>
              <a:rPr lang="it-IT" dirty="0"/>
              <a:t> </a:t>
            </a:r>
            <a:r>
              <a:rPr lang="it-IT" sz="2400" dirty="0">
                <a:solidFill>
                  <a:srgbClr val="C00000"/>
                </a:solidFill>
              </a:rPr>
              <a:t>disponibili molte finiture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68313" y="231775"/>
            <a:ext cx="8218487" cy="1143000"/>
          </a:xfrm>
        </p:spPr>
        <p:txBody>
          <a:bodyPr/>
          <a:lstStyle/>
          <a:p>
            <a:r>
              <a:rPr lang="it-IT" sz="3200"/>
              <a:t>Finiture laminate a freddo</a:t>
            </a:r>
            <a:r>
              <a:rPr lang="it-IT"/>
              <a:t> </a:t>
            </a:r>
            <a:r>
              <a:rPr lang="it-IT" sz="3200"/>
              <a:t>franco acciaieria</a:t>
            </a:r>
            <a:r>
              <a:rPr lang="it-IT"/>
              <a:t> </a:t>
            </a:r>
            <a:r>
              <a:rPr lang="it-IT" sz="3200" baseline="30000"/>
              <a:t>1,3</a:t>
            </a:r>
            <a:br>
              <a:rPr lang="it-IT"/>
            </a:br>
            <a:r>
              <a:rPr lang="it-IT" sz="1600"/>
              <a:t>Finiture laminate a freddo secondo EN 10088-2 ricavate dalla tabella 6 della norma, con una guida ai valori Ra tipici</a:t>
            </a:r>
          </a:p>
        </p:txBody>
      </p:sp>
      <p:graphicFrame>
        <p:nvGraphicFramePr>
          <p:cNvPr id="18482" name="Group 50"/>
          <p:cNvGraphicFramePr>
            <a:graphicFrameLocks noGrp="1"/>
          </p:cNvGraphicFramePr>
          <p:nvPr>
            <p:ph idx="1"/>
          </p:nvPr>
        </p:nvGraphicFramePr>
        <p:xfrm>
          <a:off x="468313" y="1349375"/>
          <a:ext cx="8229600" cy="4384016"/>
        </p:xfrm>
        <a:graphic>
          <a:graphicData uri="http://schemas.openxmlformats.org/drawingml/2006/table">
            <a:tbl>
              <a:tblPr/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Simbolo </a:t>
                      </a: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Percorso</a:t>
                      </a: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del processo di finitura </a:t>
                      </a: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Note </a:t>
                      </a: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(Ra) tipico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μm</a:t>
                      </a:r>
                      <a:endParaRPr kumimoji="0" lang="it-IT" sz="12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2B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Laminato a freddo, trattato termicamente, decapato, sottoposto a leggera laminazione (skin pass)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 più comune finitura 'laminata a freddo' disponibile. Finitura liscia, non riflettente, buon controllo dell'opacità. Intervallo di spessore limitato dalla capacità di laminazione skin pass del produttore.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0.1-0.5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2C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Laminato a freddo, trattato termicamente, non decalaminato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Liscio con scaglia dovuta al trattamento termico, idoneo per pezzi successivamente decalaminati e sottoposti ad ulteriore lavorazione, oppure per determinati impieghi che richiedono resistenza al calore.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2D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Laminato a freddo, trattato termicamente, decapato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Fogli più spessi. Levigatezza non buona come 2B, ma adeguata per la maggior parte degli obiettivi.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0.4-1.0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2E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Laminato a freddo, trattato termicamente, decalaminato meccanicamente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Rugoso e opaco. Di norma utilizzato per acciai con scaglia molto resistente alle soluzioni di decapaggio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2H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Laminato a freddo,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incrudito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 rilaminazione sui tipi austenitici migliora la resistenza meccanica. Levigatezza simile a 2B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2R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Laminato a freddo, ricotto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 bianco</a:t>
                      </a: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Finitura a "specchio" altamente riflettente, molto liscio. Fornito spesso con rivestimenti plastici per stampaggi alla pressa. Articoli fabbricati solitamente impiegati senza ulteriore finitura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.05-0.1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2Q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Laminato a freddo, incrudito e temprato, esente da scaglia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Disponibile solo sui tipi martensitici (ad es. 420). Formazione di scaglie evitata mediante trattamento termico in atmosfera protettiva o decalaminazione successiva a trattamento termico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 </a:t>
                      </a:r>
                      <a:endParaRPr kumimoji="0" lang="it-IT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396" marR="5396" marT="5396" marB="539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6173788" y="5819775"/>
            <a:ext cx="2619375" cy="93662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C00000"/>
                </a:solidFill>
              </a:rPr>
              <a:t>Queste sono le</a:t>
            </a:r>
            <a:r>
              <a:rPr lang="it-IT"/>
              <a:t> </a:t>
            </a:r>
            <a:r>
              <a:rPr lang="it-IT" dirty="0">
                <a:solidFill>
                  <a:srgbClr val="C00000"/>
                </a:solidFill>
              </a:rPr>
              <a:t>più</a:t>
            </a:r>
            <a:r>
              <a:rPr lang="it-IT"/>
              <a:t> </a:t>
            </a:r>
            <a:r>
              <a:rPr lang="it-IT" dirty="0">
                <a:solidFill>
                  <a:srgbClr val="C00000"/>
                </a:solidFill>
              </a:rPr>
              <a:t>comuni</a:t>
            </a:r>
          </a:p>
        </p:txBody>
      </p:sp>
      <p:sp>
        <p:nvSpPr>
          <p:cNvPr id="184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A3066B-328F-45A9-9334-EE518C370F1F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>
              <a:cs typeface="Arial" charset="0"/>
            </a:endParaRPr>
          </a:p>
        </p:txBody>
      </p:sp>
      <p:sp>
        <p:nvSpPr>
          <p:cNvPr id="18480" name="ZoneTexte 5"/>
          <p:cNvSpPr txBox="1">
            <a:spLocks noChangeArrowheads="1"/>
          </p:cNvSpPr>
          <p:nvPr/>
        </p:nvSpPr>
        <p:spPr bwMode="auto">
          <a:xfrm>
            <a:off x="323850" y="5403850"/>
            <a:ext cx="7632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200" dirty="0">
              <a:solidFill>
                <a:srgbClr val="0070C0"/>
              </a:solidFill>
              <a:latin typeface="Calibri" pitchFamily="34" charset="0"/>
            </a:endParaRPr>
          </a:p>
          <a:p>
            <a:endParaRPr lang="it-IT" sz="12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it-IT" sz="1200" dirty="0">
                <a:solidFill>
                  <a:srgbClr val="0070C0"/>
                </a:solidFill>
                <a:latin typeface="Calibri" pitchFamily="34" charset="0"/>
              </a:rPr>
              <a:t>Maggiori informazioni su Ra:  </a:t>
            </a:r>
            <a:r>
              <a:rPr lang="it-IT" sz="1200" u="sng" dirty="0">
                <a:solidFill>
                  <a:srgbClr val="0070C0"/>
                </a:solidFill>
                <a:latin typeface="Calibri" pitchFamily="34" charset="0"/>
                <a:hlinkClick r:id="rId3"/>
              </a:rPr>
              <a:t>http://www.worldstainless.org/Files/issf/non-image-files/PDF/Euro_Inox/RoughnessMeasurement_EN.pdf</a:t>
            </a:r>
            <a:endParaRPr lang="it-IT" sz="12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it-IT" sz="3200"/>
              <a:t>Finiture al laminatoio</a:t>
            </a:r>
            <a:r>
              <a:rPr lang="it-IT"/>
              <a:t> </a:t>
            </a:r>
            <a:r>
              <a:rPr lang="it-IT" sz="3200"/>
              <a:t>più</a:t>
            </a:r>
            <a:r>
              <a:rPr lang="it-IT"/>
              <a:t> </a:t>
            </a:r>
            <a:r>
              <a:rPr lang="it-IT" sz="3200"/>
              <a:t>comuni</a:t>
            </a:r>
          </a:p>
        </p:txBody>
      </p:sp>
      <p:graphicFrame>
        <p:nvGraphicFramePr>
          <p:cNvPr id="20497" name="Group 17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5726113"/>
        </p:xfrm>
        <a:graphic>
          <a:graphicData uri="http://schemas.openxmlformats.org/drawingml/2006/table">
            <a:tbl>
              <a:tblPr/>
              <a:tblGrid>
                <a:gridCol w="3106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2B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Viene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prodotta come 2D, ma una leggera laminazione finale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rulli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altamente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lucidati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consente di ottenere una superficie liscia, poco riflettente,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grigia. È la finitura superficiale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più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utilizzata oggi ed è la base della maggior parte di finiture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lucidate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spazzolate.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2D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ottiene con laminazione a freddo, trattamento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termico e decapaggio. L'aspetto superficiale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opaco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poco riflettente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è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adatto alle esigenze industriali e metalmeccaniche ma, dal punto di vista architettonico, è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adatto per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applicazioni estetiche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meno critiche.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2R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Mediante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 ricottura in bianco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condizioni atmosferiche prive di ossigeno successivamente alla laminazione a freddo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usando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rulli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lucidati, si ottiene una finitura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altamente riflettente, in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grado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riflettere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immagini chiare. Questa superficie ultra liscia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è meno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incline a ospitare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contaminanti o umidità aerotrasportati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rispetto a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qualsiasi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altra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finitura al laminatoio ed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è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fr-B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facile da pulire.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4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001963"/>
            <a:ext cx="2887662" cy="10985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9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EC60F1-B9B1-4BB4-B018-95E22CFF0E22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>
              <a:cs typeface="Arial" charset="0"/>
            </a:endParaRPr>
          </a:p>
        </p:txBody>
      </p:sp>
      <p:pic>
        <p:nvPicPr>
          <p:cNvPr id="2049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628775"/>
            <a:ext cx="2889250" cy="108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9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365625"/>
            <a:ext cx="2889250" cy="108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/>
              <a:t>Finiture</a:t>
            </a:r>
            <a:r>
              <a:rPr lang="it-IT" dirty="0"/>
              <a:t> </a:t>
            </a:r>
            <a:r>
              <a:rPr lang="it-IT" sz="3200" dirty="0"/>
              <a:t>speciali</a:t>
            </a:r>
            <a:r>
              <a:rPr lang="it-IT" dirty="0"/>
              <a:t> </a:t>
            </a:r>
            <a:r>
              <a:rPr lang="it-IT" sz="3200" baseline="30000" dirty="0"/>
              <a:t>1,3</a:t>
            </a:r>
            <a:br>
              <a:rPr dirty="0"/>
            </a:br>
            <a:r>
              <a:rPr lang="it-IT" sz="1600" spc="-40" dirty="0"/>
              <a:t>Finiture speciali secondo EN 10088-2 ricavate dalla tabella 6 della norma, con una guida ai valori Ra tipici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47439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493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Simbolo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Percorso del processo</a:t>
                      </a:r>
                      <a:r>
                        <a:rPr dirty="0"/>
                        <a:t> </a:t>
                      </a:r>
                    </a:p>
                    <a:p>
                      <a:pPr algn="ctr"/>
                      <a:r>
                        <a:rPr lang="fr-FR" sz="1100" dirty="0"/>
                        <a:t>di finitura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Note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(Ra)</a:t>
                      </a:r>
                    </a:p>
                    <a:p>
                      <a:pPr algn="ctr"/>
                      <a:r>
                        <a:rPr lang="fr-FR" sz="1100" dirty="0"/>
                        <a:t> tipico μm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002">
                <a:tc>
                  <a:txBody>
                    <a:bodyPr/>
                    <a:lstStyle/>
                    <a:p>
                      <a:r>
                        <a:rPr lang="fr-FR" sz="1100" dirty="0"/>
                        <a:t>1G o 2G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Rettificato</a:t>
                      </a:r>
                      <a:r>
                        <a:t>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Può essere basato sulla finitura '1' o '2' franco acciaieria*. Struttura superficiale unidirezionale, non molto riflettente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002">
                <a:tc>
                  <a:txBody>
                    <a:bodyPr/>
                    <a:lstStyle/>
                    <a:p>
                      <a:r>
                        <a:rPr lang="fr-FR" sz="1100" dirty="0"/>
                        <a:t>1J o 2J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Spazzolato o levigato</a:t>
                      </a:r>
                      <a:r>
                        <a:t> </a:t>
                      </a:r>
                      <a:r>
                        <a:rPr lang="fr-FR" sz="1100" dirty="0"/>
                        <a:t>opaco</a:t>
                      </a:r>
                      <a:r>
                        <a:t>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Può essere basato sulla finitura '1' o '2' franco acciaieria*. Più liscio di "G" con struttura superficiale unidirezionale, non molto riflettente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0.2-1.0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44">
                <a:tc>
                  <a:txBody>
                    <a:bodyPr/>
                    <a:lstStyle/>
                    <a:p>
                      <a:r>
                        <a:rPr lang="fr-FR" sz="1100" dirty="0"/>
                        <a:t>1K o 2K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Levigato satinato</a:t>
                      </a:r>
                      <a:r>
                        <a:t>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Può essere basato sulla finitura '1' o '2' franco acciaieria*. La più liscia delle finiture speciali non riflettenti con resistenza alla corrosione adatta alla maggior parte delle applicazioni.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&lt;</a:t>
                      </a:r>
                      <a:r>
                        <a:t> </a:t>
                      </a:r>
                      <a:r>
                        <a:rPr lang="fr-FR" sz="1100" dirty="0"/>
                        <a:t>0.5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428">
                <a:tc>
                  <a:txBody>
                    <a:bodyPr/>
                    <a:lstStyle/>
                    <a:p>
                      <a:r>
                        <a:rPr lang="fr-FR" sz="1100" dirty="0"/>
                        <a:t>1P o 2P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Levigato brillante</a:t>
                      </a:r>
                      <a:r>
                        <a:t>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Può essere basato sulla finitura '1' o '2' franco acciaieria*.</a:t>
                      </a:r>
                      <a:r>
                        <a:t> </a:t>
                      </a:r>
                      <a:r>
                        <a:rPr lang="en-US" sz="1100" dirty="0"/>
                        <a:t>Finitura riflettente lucidata meccanicamente Può essere una finitura a specchio.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&lt; 0.1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485">
                <a:tc>
                  <a:txBody>
                    <a:bodyPr/>
                    <a:lstStyle/>
                    <a:p>
                      <a:r>
                        <a:rPr lang="fr-FR" sz="1100" dirty="0"/>
                        <a:t>2F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Laminato a freddo, trattato termicamente, sottoposto a successiva leggera laminazione (skin-pass) su rulli irruviditi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Superficie opaca uniforme, non riflettente, può essere basata sulla finitura 2B o 2R </a:t>
                      </a:r>
                      <a:endParaRPr lang="it-IT" sz="110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244">
                <a:tc>
                  <a:txBody>
                    <a:bodyPr/>
                    <a:lstStyle/>
                    <a:p>
                      <a:r>
                        <a:rPr lang="fr-FR" sz="1100" dirty="0"/>
                        <a:t>1M o 2M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Su modello</a:t>
                      </a:r>
                      <a:r>
                        <a:t>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Può essere basato sulla finitura '1' o '2' franco acciaieria*. Solo un lato con modello. Comprende lamiere "bugnate" (finitura "1" franco acciaieria) e finiture con struttura superficiale fine (finitura "2" franco acciaieria)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533">
                <a:tc>
                  <a:txBody>
                    <a:bodyPr/>
                    <a:lstStyle/>
                    <a:p>
                      <a:r>
                        <a:rPr lang="fr-FR" sz="1100" dirty="0"/>
                        <a:t>2W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Ondulato</a:t>
                      </a:r>
                      <a:r>
                        <a:t>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Profilo laminato (ad es. forme trapezoidali o sinusoidali</a:t>
                      </a:r>
                      <a:r>
                        <a:t> </a:t>
                      </a:r>
                      <a:r>
                        <a:rPr lang="fr-FR" sz="1100" dirty="0"/>
                        <a:t>)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367">
                <a:tc>
                  <a:txBody>
                    <a:bodyPr/>
                    <a:lstStyle/>
                    <a:p>
                      <a:r>
                        <a:rPr lang="fr-FR" sz="1100" dirty="0"/>
                        <a:t>2L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Colorato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Applicato a base di lamiera piatta (finiture 2R, 2P o 2K) o su modello (2) in una gamma di colori</a:t>
                      </a:r>
                      <a:r>
                        <a:rPr dirty="0"/>
                        <a:t>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002">
                <a:tc>
                  <a:txBody>
                    <a:bodyPr/>
                    <a:lstStyle/>
                    <a:p>
                      <a:r>
                        <a:rPr lang="fr-FR" sz="1100" dirty="0"/>
                        <a:t>1S o 2S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/>
                        <a:t>Con rivestimento superficiale</a:t>
                      </a:r>
                      <a:r>
                        <a:t>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Può essere basato sulla finitura '1' o '2' franco acciaieria. Normalmente rivestito su un solo lato con un rivestimento metallico, come stagno, alluminio, titanio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it-IT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372225" y="5813425"/>
            <a:ext cx="2520950" cy="100806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rgbClr val="C00000"/>
                </a:solidFill>
              </a:rPr>
              <a:t>Esiste</a:t>
            </a:r>
            <a:r>
              <a:rPr lang="it-IT" dirty="0"/>
              <a:t> </a:t>
            </a:r>
            <a:r>
              <a:rPr lang="it-IT" dirty="0">
                <a:solidFill>
                  <a:srgbClr val="C00000"/>
                </a:solidFill>
              </a:rPr>
              <a:t>una scelta</a:t>
            </a:r>
            <a:r>
              <a:rPr lang="it-IT" dirty="0"/>
              <a:t>  </a:t>
            </a:r>
            <a:r>
              <a:rPr lang="it-IT" dirty="0">
                <a:solidFill>
                  <a:srgbClr val="C00000"/>
                </a:solidFill>
              </a:rPr>
              <a:t>molto ampia di finiture</a:t>
            </a:r>
            <a:r>
              <a:rPr lang="it-IT" dirty="0"/>
              <a:t> </a:t>
            </a:r>
            <a:r>
              <a:rPr lang="it-IT" dirty="0">
                <a:solidFill>
                  <a:srgbClr val="C00000"/>
                </a:solidFill>
              </a:rPr>
              <a:t>speciali</a:t>
            </a:r>
          </a:p>
        </p:txBody>
      </p:sp>
      <p:sp>
        <p:nvSpPr>
          <p:cNvPr id="2156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133310-5CE6-48A7-AB6C-18F0D2213344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cs typeface="Arial" charset="0"/>
            </a:endParaRPr>
          </a:p>
        </p:txBody>
      </p:sp>
      <p:sp>
        <p:nvSpPr>
          <p:cNvPr id="21562" name="ZoneTexte 3"/>
          <p:cNvSpPr txBox="1">
            <a:spLocks noChangeArrowheads="1"/>
          </p:cNvSpPr>
          <p:nvPr/>
        </p:nvSpPr>
        <p:spPr bwMode="auto">
          <a:xfrm>
            <a:off x="457200" y="5876925"/>
            <a:ext cx="59150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160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it-IT" sz="1600">
                <a:solidFill>
                  <a:srgbClr val="0070C0"/>
                </a:solidFill>
                <a:latin typeface="Calibri" pitchFamily="34" charset="0"/>
              </a:rPr>
              <a:t>* Le finiture 1 sono per prodotti laminati</a:t>
            </a:r>
            <a:r>
              <a:rPr lang="it-IT">
                <a:latin typeface="Calibri" pitchFamily="34" charset="0"/>
              </a:rPr>
              <a:t> </a:t>
            </a:r>
            <a:r>
              <a:rPr lang="it-IT" sz="1600">
                <a:solidFill>
                  <a:srgbClr val="0070C0"/>
                </a:solidFill>
                <a:latin typeface="Calibri" pitchFamily="34" charset="0"/>
              </a:rPr>
              <a:t>a caldo,  le finiture 2 per prodotti laminati a freddo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/>
              <a:t>Finiture su modello </a:t>
            </a:r>
            <a:r>
              <a:rPr lang="it-IT" baseline="50000" dirty="0"/>
              <a:t>4,5,7</a:t>
            </a:r>
            <a:br>
              <a:rPr dirty="0"/>
            </a:br>
            <a:r>
              <a:rPr lang="it-IT" sz="2000" dirty="0"/>
              <a:t>Questi pochi esempi illustrano l'uso di fogli con modello su un solo lato, classificati come 2M. È disponibile un'ampia gamma di modelli</a:t>
            </a: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D2A09A-AC71-4245-975D-88378319A7E4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cs typeface="Arial" charset="0"/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8" y="1843088"/>
            <a:ext cx="2887662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4150" y="1843088"/>
            <a:ext cx="2886075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338" y="4362450"/>
            <a:ext cx="2887662" cy="108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338" y="5583238"/>
            <a:ext cx="2887662" cy="108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64150" y="3095625"/>
            <a:ext cx="2886075" cy="108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338" y="3095625"/>
            <a:ext cx="2887662" cy="108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64150" y="4381500"/>
            <a:ext cx="2886075" cy="108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6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64150" y="5583238"/>
            <a:ext cx="2886075" cy="108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B9098F-3517-45D5-825F-76624AD9BCC6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/>
              <a:t>Finiture colorate</a:t>
            </a:r>
            <a:r>
              <a:rPr lang="it-IT" baseline="50000"/>
              <a:t>4, 5,7</a:t>
            </a:r>
            <a:br/>
            <a:r>
              <a:rPr lang="it-IT" sz="2200"/>
              <a:t>Questa è soltanto una selezione degli effetti cromatici ottenibili con acciaio inossidabile colorato elettroliticamente</a:t>
            </a:r>
            <a:endParaRPr lang="it-IT" sz="2200" dirty="0"/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3" y="1995488"/>
            <a:ext cx="3611562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3611563" cy="108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995488"/>
            <a:ext cx="3611563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363" y="3429000"/>
            <a:ext cx="3611562" cy="108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363" y="4868863"/>
            <a:ext cx="3611562" cy="108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597650"/>
            <a:ext cx="36004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8AA568-0469-40BD-AA1E-FB8E4E1FBC82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>
              <a:cs typeface="Arial" charset="0"/>
            </a:endParaRPr>
          </a:p>
        </p:txBody>
      </p:sp>
      <p:sp>
        <p:nvSpPr>
          <p:cNvPr id="25602" name="Title 1"/>
          <p:cNvSpPr txBox="1">
            <a:spLocks/>
          </p:cNvSpPr>
          <p:nvPr/>
        </p:nvSpPr>
        <p:spPr bwMode="auto">
          <a:xfrm>
            <a:off x="457200" y="115888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3200">
                <a:latin typeface="Calibri" pitchFamily="34" charset="0"/>
              </a:rPr>
              <a:t>Modelli incisi</a:t>
            </a:r>
            <a:r>
              <a:rPr lang="it-IT" sz="3200" baseline="50000">
                <a:latin typeface="Calibri" pitchFamily="34" charset="0"/>
              </a:rPr>
              <a:t>4,5,7</a:t>
            </a:r>
            <a:endParaRPr lang="it-IT" sz="3200">
              <a:latin typeface="Calibri" pitchFamily="34" charset="0"/>
            </a:endParaRPr>
          </a:p>
        </p:txBody>
      </p:sp>
      <p:sp>
        <p:nvSpPr>
          <p:cNvPr id="25603" name="Content Placeholder 4"/>
          <p:cNvSpPr txBox="1">
            <a:spLocks/>
          </p:cNvSpPr>
          <p:nvPr/>
        </p:nvSpPr>
        <p:spPr bwMode="auto">
          <a:xfrm>
            <a:off x="457200" y="692150"/>
            <a:ext cx="82296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969696"/>
              </a:buClr>
              <a:buFont typeface="Wingdings" pitchFamily="2" charset="2"/>
              <a:buNone/>
            </a:pPr>
            <a:r>
              <a:rPr lang="it-IT" sz="1600">
                <a:latin typeface="Calibri" pitchFamily="34" charset="0"/>
              </a:rPr>
              <a:t>Processi serigrafici e fotosensibili sono stati sviluppati per trasferire qualsiasi modello sull'acciaio inossidabile, la cui superficie viene quindi incisa all'acido per evidenziare il modello. L'incisione all'acido è un processo che rimuove una piccola quantità di materiale superficiale. Le superfici incise hanno un aspetto opaco e leggermente grossolano che contrasta bene con le superfici lucidate o non incise satinate. Il colore elettrochimico può essere applicato alle superfici incise prima o dopo l'incisione.</a:t>
            </a:r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" y="2317750"/>
            <a:ext cx="3708400" cy="111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5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25" y="3789363"/>
            <a:ext cx="3708400" cy="111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125" y="5280025"/>
            <a:ext cx="3708400" cy="111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0413" y="3789363"/>
            <a:ext cx="3706812" cy="111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0413" y="2317750"/>
            <a:ext cx="3706812" cy="111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0 Contents</Template>
  <TotalTime>1575</TotalTime>
  <Words>1622</Words>
  <Application>Microsoft Office PowerPoint</Application>
  <PresentationFormat>On-screen Show (4:3)</PresentationFormat>
  <Paragraphs>204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3_Custom Design</vt:lpstr>
      <vt:lpstr>Presentazione di supporto per i docenti di Architettura/Ingegneria civile</vt:lpstr>
      <vt:lpstr>Indice</vt:lpstr>
      <vt:lpstr>1 - Finiture di acciaio inossidabile 1,2</vt:lpstr>
      <vt:lpstr>Finiture laminate a freddo franco acciaieria 1,3 Finiture laminate a freddo secondo EN 10088-2 ricavate dalla tabella 6 della norma, con una guida ai valori Ra tipici</vt:lpstr>
      <vt:lpstr>Finiture al laminatoio più comuni</vt:lpstr>
      <vt:lpstr>Finiture speciali 1,3 Finiture speciali secondo EN 10088-2 ricavate dalla tabella 6 della norma, con una guida ai valori Ra tipici</vt:lpstr>
      <vt:lpstr>Finiture su modello 4,5,7 Questi pochi esempi illustrano l'uso di fogli con modello su un solo lato, classificati come 2M. È disponibile un'ampia gamma di modelli</vt:lpstr>
      <vt:lpstr>PowerPoint Presentation</vt:lpstr>
      <vt:lpstr>PowerPoint Presentation</vt:lpstr>
      <vt:lpstr>Finiture brevettate 4,5 Molte finiture specifiche e brevettate sono disponibili presso aziende specializzate Di seguito alcuni esempi</vt:lpstr>
      <vt:lpstr>Lucidatura elettrolitica 6</vt:lpstr>
      <vt:lpstr>Pallinatura 8 L'aspetto può essere alterato da diversi materiali di sabbiatura,  ad es. granuli di vetro (sopra) o vetro macinato (sotto)</vt:lpstr>
      <vt:lpstr>N.B.: </vt:lpstr>
      <vt:lpstr>Gli architetti usano quotidianamente un campionario di finiture superficiali disponibili sugli acciai inossidabili 7</vt:lpstr>
      <vt:lpstr>2 - Finiture tridimensionali 9</vt:lpstr>
      <vt:lpstr>Modelli goffrati 9</vt:lpstr>
      <vt:lpstr>Forme irregolari9 (simili agli effetti creati da superfici liquide)</vt:lpstr>
      <vt:lpstr>Lamiera forata 9</vt:lpstr>
      <vt:lpstr>Pannelli di vetro semi-trasparenti con lamiera forata 10</vt:lpstr>
      <vt:lpstr>Reti stirate</vt:lpstr>
      <vt:lpstr>Combinazione di tecniche 11</vt:lpstr>
      <vt:lpstr>3 - Tele in tessuto metallico</vt:lpstr>
      <vt:lpstr>Standard 12-14</vt:lpstr>
      <vt:lpstr>Esempi di decorazione con tele in acciaio inossidabile</vt:lpstr>
      <vt:lpstr>Decorazione esterna con tela d'acciaio inossidabile</vt:lpstr>
      <vt:lpstr>Acciaio inossidabile intrecciato con LED 13</vt:lpstr>
      <vt:lpstr>4 - Riferimenti e fonti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Superfici di acciaio inossidabile</dc:title>
  <dc:creator>Bernard</dc:creator>
  <cp:keywords>acciaio inossidabile, formazione, architettura, ingegneria civile</cp:keywords>
  <cp:lastModifiedBy>Jo Claes</cp:lastModifiedBy>
  <cp:revision>281</cp:revision>
  <dcterms:created xsi:type="dcterms:W3CDTF">2013-01-31T08:32:33Z</dcterms:created>
  <dcterms:modified xsi:type="dcterms:W3CDTF">2020-01-31T11:29:02Z</dcterms:modified>
</cp:coreProperties>
</file>